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2"/>
  </p:sldMasterIdLst>
  <p:notesMasterIdLst>
    <p:notesMasterId r:id="rId23"/>
  </p:notesMasterIdLst>
  <p:sldIdLst>
    <p:sldId id="260" r:id="rId3"/>
    <p:sldId id="261" r:id="rId4"/>
    <p:sldId id="262" r:id="rId5"/>
    <p:sldId id="264" r:id="rId6"/>
    <p:sldId id="280" r:id="rId7"/>
    <p:sldId id="263" r:id="rId8"/>
    <p:sldId id="281" r:id="rId9"/>
    <p:sldId id="282" r:id="rId10"/>
    <p:sldId id="283" r:id="rId11"/>
    <p:sldId id="284" r:id="rId12"/>
    <p:sldId id="290" r:id="rId13"/>
    <p:sldId id="285" r:id="rId14"/>
    <p:sldId id="271" r:id="rId15"/>
    <p:sldId id="272" r:id="rId16"/>
    <p:sldId id="273" r:id="rId17"/>
    <p:sldId id="274" r:id="rId18"/>
    <p:sldId id="275" r:id="rId19"/>
    <p:sldId id="276" r:id="rId20"/>
    <p:sldId id="268" r:id="rId21"/>
    <p:sldId id="259" r:id="rId22"/>
  </p:sldIdLst>
  <p:sldSz cx="11522075" cy="7200900"/>
  <p:notesSz cx="6858000" cy="9144000"/>
  <p:defaultTextStyle>
    <a:defPPr>
      <a:defRPr lang="zh-CN"/>
    </a:defPPr>
    <a:lvl1pPr marL="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59880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19824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79705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39649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299529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59473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19354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79298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8">
          <p15:clr>
            <a:srgbClr val="A4A3A4"/>
          </p15:clr>
        </p15:guide>
        <p15:guide id="2" pos="36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9"/>
    <p:restoredTop sz="94673"/>
  </p:normalViewPr>
  <p:slideViewPr>
    <p:cSldViewPr>
      <p:cViewPr varScale="1">
        <p:scale>
          <a:sx n="141" d="100"/>
          <a:sy n="141" d="100"/>
        </p:scale>
        <p:origin x="664" y="184"/>
      </p:cViewPr>
      <p:guideLst>
        <p:guide orient="horz" pos="2268"/>
        <p:guide pos="362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2B33E-3663-4A8E-8BEB-D96D8FF7C505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EB049-8F61-4D09-B51B-1144E109ACF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819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1941CBF-0F0F-48C2-B434-781F8C11BE48}" type="slidenum">
              <a:rPr lang="en-US" altLang="zh-CN" smtClean="0">
                <a:ea typeface="宋体" panose="02010600030101010101" pitchFamily="2" charset="-122"/>
              </a:rPr>
              <a:t>13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A95B49-2F02-47D8-935E-21E1193E5080}" type="slidenum">
              <a:rPr lang="en-US" altLang="zh-CN" smtClean="0">
                <a:ea typeface="宋体" panose="02010600030101010101" pitchFamily="2" charset="-122"/>
              </a:rPr>
              <a:t>14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D3DA49B-D662-47B1-9F9D-305DA3DEDAAF}" type="slidenum">
              <a:rPr lang="en-US" altLang="zh-CN" smtClean="0">
                <a:ea typeface="宋体" panose="02010600030101010101" pitchFamily="2" charset="-122"/>
              </a:rPr>
              <a:t>15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536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5DED61E-2E9C-4874-97CC-78BC4D0E8AB3}" type="slidenum">
              <a:rPr lang="en-US" altLang="zh-CN" smtClean="0">
                <a:ea typeface="宋体" panose="02010600030101010101" pitchFamily="2" charset="-122"/>
              </a:rPr>
              <a:t>16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6388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6800C7F-1259-44A8-9969-28F6E1288596}" type="slidenum">
              <a:rPr lang="en-US" altLang="zh-CN" smtClean="0">
                <a:ea typeface="宋体" panose="02010600030101010101" pitchFamily="2" charset="-122"/>
              </a:rPr>
              <a:t>17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17411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3652099-EA53-4A00-81A8-D8349877AB13}" type="slidenum">
              <a:rPr lang="en-US" altLang="zh-CN" smtClean="0">
                <a:ea typeface="宋体" panose="02010600030101010101" pitchFamily="2" charset="-122"/>
              </a:rPr>
              <a:t>18</a:t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6" y="286702"/>
            <a:ext cx="3790683" cy="1220153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1" y="286704"/>
            <a:ext cx="6441160" cy="6145769"/>
          </a:xfrm>
        </p:spPr>
        <p:txBody>
          <a:bodyPr/>
          <a:lstStyle>
            <a:lvl1pPr>
              <a:defRPr sz="4200"/>
            </a:lvl1pPr>
            <a:lvl2pPr>
              <a:defRPr sz="3700"/>
            </a:lvl2pPr>
            <a:lvl3pPr>
              <a:defRPr sz="31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6" y="1506857"/>
            <a:ext cx="3790683" cy="492561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5040630"/>
            <a:ext cx="6913245" cy="595076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643413"/>
            <a:ext cx="6913245" cy="4320540"/>
          </a:xfrm>
        </p:spPr>
        <p:txBody>
          <a:bodyPr/>
          <a:lstStyle>
            <a:lvl1pPr marL="0" indent="0">
              <a:buNone/>
              <a:defRPr sz="4200"/>
            </a:lvl1pPr>
            <a:lvl2pPr marL="598805" indent="0">
              <a:buNone/>
              <a:defRPr sz="3700"/>
            </a:lvl2pPr>
            <a:lvl3pPr marL="1198245" indent="0">
              <a:buNone/>
              <a:defRPr sz="3100"/>
            </a:lvl3pPr>
            <a:lvl4pPr marL="1797050" indent="0">
              <a:buNone/>
              <a:defRPr sz="2600"/>
            </a:lvl4pPr>
            <a:lvl5pPr marL="2396490" indent="0">
              <a:buNone/>
              <a:defRPr sz="2600"/>
            </a:lvl5pPr>
            <a:lvl6pPr marL="2995295" indent="0">
              <a:buNone/>
              <a:defRPr sz="2600"/>
            </a:lvl6pPr>
            <a:lvl7pPr marL="3594735" indent="0">
              <a:buNone/>
              <a:defRPr sz="2600"/>
            </a:lvl7pPr>
            <a:lvl8pPr marL="4193540" indent="0">
              <a:buNone/>
              <a:defRPr sz="2600"/>
            </a:lvl8pPr>
            <a:lvl9pPr marL="4792980" indent="0">
              <a:buNone/>
              <a:defRPr sz="26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635705"/>
            <a:ext cx="6913245" cy="84510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404243" y="1100120"/>
            <a:ext cx="2592467" cy="460724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46063" y="1100120"/>
            <a:ext cx="7585366" cy="460724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671491"/>
            <a:ext cx="10369868" cy="817027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671492"/>
            <a:ext cx="10369868" cy="81702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1815" y="2842741"/>
            <a:ext cx="9793764" cy="972023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lstStyle>
            <a:lvl1pPr>
              <a:defRPr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1815" y="2842741"/>
            <a:ext cx="9793764" cy="972023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lstStyle>
            <a:lvl1pPr>
              <a:defRPr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627247"/>
            <a:ext cx="9793764" cy="1430178"/>
          </a:xfrm>
        </p:spPr>
        <p:txBody>
          <a:bodyPr anchor="t"/>
          <a:lstStyle>
            <a:lvl1pPr algn="l">
              <a:defRPr sz="52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59880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19824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970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9649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9529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9473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9354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929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76104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57055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0557" y="216074"/>
            <a:ext cx="7776864" cy="642943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611869"/>
            <a:ext cx="5090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283619"/>
            <a:ext cx="5090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6" y="1611869"/>
            <a:ext cx="5092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2283619"/>
            <a:ext cx="5092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6" y="286702"/>
            <a:ext cx="3790683" cy="1220153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1" y="286704"/>
            <a:ext cx="6441160" cy="6145769"/>
          </a:xfrm>
        </p:spPr>
        <p:txBody>
          <a:bodyPr/>
          <a:lstStyle>
            <a:lvl1pPr>
              <a:defRPr sz="4200"/>
            </a:lvl1pPr>
            <a:lvl2pPr>
              <a:defRPr sz="3700"/>
            </a:lvl2pPr>
            <a:lvl3pPr>
              <a:defRPr sz="31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6" y="1506857"/>
            <a:ext cx="3790683" cy="492561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5040630"/>
            <a:ext cx="6913245" cy="595076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2258407" y="643413"/>
            <a:ext cx="6913245" cy="4320540"/>
          </a:xfrm>
        </p:spPr>
        <p:txBody>
          <a:bodyPr/>
          <a:lstStyle>
            <a:lvl1pPr marL="0" indent="0">
              <a:buNone/>
              <a:defRPr sz="4200"/>
            </a:lvl1pPr>
            <a:lvl2pPr marL="598805" indent="0">
              <a:buNone/>
              <a:defRPr sz="3700"/>
            </a:lvl2pPr>
            <a:lvl3pPr marL="1198245" indent="0">
              <a:buNone/>
              <a:defRPr sz="3100"/>
            </a:lvl3pPr>
            <a:lvl4pPr marL="1797050" indent="0">
              <a:buNone/>
              <a:defRPr sz="2600"/>
            </a:lvl4pPr>
            <a:lvl5pPr marL="2396490" indent="0">
              <a:buNone/>
              <a:defRPr sz="2600"/>
            </a:lvl5pPr>
            <a:lvl6pPr marL="2995295" indent="0">
              <a:buNone/>
              <a:defRPr sz="2600"/>
            </a:lvl6pPr>
            <a:lvl7pPr marL="3594735" indent="0">
              <a:buNone/>
              <a:defRPr sz="2600"/>
            </a:lvl7pPr>
            <a:lvl8pPr marL="4193540" indent="0">
              <a:buNone/>
              <a:defRPr sz="2600"/>
            </a:lvl8pPr>
            <a:lvl9pPr marL="4792980" indent="0">
              <a:buNone/>
              <a:defRPr sz="2600"/>
            </a:lvl9pPr>
          </a:lstStyle>
          <a:p>
            <a:r>
              <a:rPr lang="zh-CN" altLang="en-US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635705"/>
            <a:ext cx="6913245" cy="84510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404243" y="1100120"/>
            <a:ext cx="2592467" cy="460724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46063" y="1100120"/>
            <a:ext cx="7585366" cy="460724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0557" y="72058"/>
            <a:ext cx="7848872" cy="817027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89335" y="1457310"/>
            <a:ext cx="41434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kern="1200" baseline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THANK YOU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6958" y="4536034"/>
            <a:ext cx="3949065" cy="840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19761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官网地址：</a:t>
            </a:r>
            <a:r>
              <a:rPr 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http://www.moliying.com</a:t>
            </a:r>
            <a:br>
              <a:rPr 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邮箱地址：</a:t>
            </a:r>
            <a:r>
              <a:rPr 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majianwei@moliying.com</a:t>
            </a:r>
            <a:br>
              <a:rPr 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新浪微博：</a:t>
            </a:r>
            <a:r>
              <a:rPr 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http://weibo.com/jianweima</a:t>
            </a:r>
          </a:p>
        </p:txBody>
      </p:sp>
      <p:pic>
        <p:nvPicPr>
          <p:cNvPr id="2" name="图片 1" descr="mjw-java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100" y="2304415"/>
            <a:ext cx="2158365" cy="2158365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0557" y="72058"/>
            <a:ext cx="7848872" cy="81702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627247"/>
            <a:ext cx="9793764" cy="1430178"/>
          </a:xfrm>
        </p:spPr>
        <p:txBody>
          <a:bodyPr anchor="t"/>
          <a:lstStyle>
            <a:lvl1pPr algn="l">
              <a:defRPr sz="52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59880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19824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970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9649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9529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9473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9354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929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76104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57055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671491"/>
            <a:ext cx="10369868" cy="642943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611869"/>
            <a:ext cx="5090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283619"/>
            <a:ext cx="5090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6" y="1611869"/>
            <a:ext cx="5092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2283619"/>
            <a:ext cx="5092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image" Target="../media/image5.jpeg"/><Relationship Id="rId2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76104" y="711722"/>
            <a:ext cx="10369868" cy="602712"/>
          </a:xfrm>
          <a:prstGeom prst="rect">
            <a:avLst/>
          </a:prstGeom>
        </p:spPr>
        <p:txBody>
          <a:bodyPr vert="horz" lIns="119823" tIns="59911" rIns="119823" bIns="59911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457310"/>
            <a:ext cx="10369868" cy="4857784"/>
          </a:xfrm>
          <a:prstGeom prst="rect">
            <a:avLst/>
          </a:prstGeom>
        </p:spPr>
        <p:txBody>
          <a:bodyPr vert="horz" lIns="119823" tIns="59911" rIns="119823" bIns="59911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119761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9580" indent="-44958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973455" indent="-37465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49796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209677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69621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29501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9445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9326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9270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880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824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9705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9649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529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9473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354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9298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440557" y="288082"/>
            <a:ext cx="7920880" cy="602712"/>
          </a:xfrm>
          <a:prstGeom prst="rect">
            <a:avLst/>
          </a:prstGeom>
        </p:spPr>
        <p:txBody>
          <a:bodyPr vert="horz" lIns="119823" tIns="59911" rIns="119823" bIns="59911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457310"/>
            <a:ext cx="10369868" cy="4857784"/>
          </a:xfrm>
          <a:prstGeom prst="rect">
            <a:avLst/>
          </a:prstGeom>
        </p:spPr>
        <p:txBody>
          <a:bodyPr vert="horz" lIns="119823" tIns="59911" rIns="119823" bIns="59911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</p:sldLayoutIdLst>
  <p:hf sldNum="0" hdr="0" ftr="0" dt="0"/>
  <p:txStyles>
    <p:titleStyle>
      <a:lvl1pPr algn="ctr" defTabSz="119761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9580" indent="-44958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973455" indent="-37465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49796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209677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69621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29501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9445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9326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9270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880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824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9705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9649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529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9473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354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9298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第</a:t>
            </a:r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10</a:t>
            </a:r>
            <a:r>
              <a:rPr lang="zh-CN" altLang="en-US">
                <a:latin typeface="黑体" panose="02010609060101010101" pitchFamily="2" charset="-122"/>
                <a:ea typeface="黑体" panose="02010609060101010101" pitchFamily="2" charset="-122"/>
              </a:rPr>
              <a:t>章：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多线程与并发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sym typeface="+mn-ea"/>
              </a:rPr>
              <a:t>7、线程同步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altLang="zh-CN" b="1" dirty="0">
                <a:sym typeface="+mn-ea"/>
              </a:rPr>
              <a:t>1</a:t>
            </a:r>
            <a:r>
              <a:rPr lang="zh-CN" altLang="en-US" b="1" dirty="0">
                <a:sym typeface="+mn-ea"/>
              </a:rPr>
              <a:t>、多线程共享数据</a:t>
            </a:r>
            <a:endParaRPr lang="en-US" altLang="zh-CN" b="1" dirty="0"/>
          </a:p>
          <a:p>
            <a:r>
              <a:rPr lang="zh-CN" altLang="en-US" dirty="0">
                <a:sym typeface="+mn-ea"/>
              </a:rPr>
              <a:t>在多线程的操作中，多个线程有可能同时处理同一个资源，这就是多线程中的共享数据。</a:t>
            </a:r>
            <a:endParaRPr lang="en-US" altLang="zh-CN" dirty="0"/>
          </a:p>
          <a:p>
            <a:r>
              <a:rPr lang="en-US" altLang="zh-CN" b="1" dirty="0">
                <a:sym typeface="+mn-ea"/>
              </a:rPr>
              <a:t>2</a:t>
            </a:r>
            <a:r>
              <a:rPr lang="zh-CN" altLang="en-US" b="1" dirty="0">
                <a:sym typeface="+mn-ea"/>
              </a:rPr>
              <a:t>、线程同步</a:t>
            </a:r>
            <a:endParaRPr lang="en-US" altLang="zh-CN" b="1" dirty="0"/>
          </a:p>
          <a:p>
            <a:r>
              <a:rPr lang="zh-CN" altLang="en-US" dirty="0">
                <a:sym typeface="+mn-ea"/>
              </a:rPr>
              <a:t>解决数据共享问题，必须使用同步，所谓同步就是指 多个线程在同一个时间段内只能有一个线程执行指定代码，其他线程要等待此线程完成之后才可以继续执行。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>
                <a:sym typeface="+mn-ea"/>
              </a:rPr>
              <a:t>线程进行同步，有以下三种方法：</a:t>
            </a:r>
            <a:endParaRPr lang="en-US" altLang="zh-CN" dirty="0"/>
          </a:p>
          <a:p>
            <a:r>
              <a:rPr lang="zh-CN" altLang="en-US" b="1" dirty="0">
                <a:sym typeface="+mn-ea"/>
              </a:rPr>
              <a:t>（</a:t>
            </a:r>
            <a:r>
              <a:rPr lang="en-US" altLang="zh-CN" b="1" dirty="0">
                <a:sym typeface="+mn-ea"/>
              </a:rPr>
              <a:t>1</a:t>
            </a:r>
            <a:r>
              <a:rPr lang="zh-CN" altLang="en-US" b="1" dirty="0">
                <a:sym typeface="+mn-ea"/>
              </a:rPr>
              <a:t>）同步代码块</a:t>
            </a:r>
            <a:endParaRPr lang="en-US" altLang="zh-CN" b="1" dirty="0"/>
          </a:p>
          <a:p>
            <a:r>
              <a:rPr lang="en-US" altLang="zh-CN" dirty="0">
                <a:sym typeface="+mn-ea"/>
              </a:rPr>
              <a:t>synchronized(</a:t>
            </a:r>
            <a:r>
              <a:rPr lang="zh-CN" altLang="en-US" dirty="0">
                <a:sym typeface="+mn-ea"/>
              </a:rPr>
              <a:t>要同步的对象</a:t>
            </a:r>
            <a:r>
              <a:rPr lang="en-US" altLang="zh-CN" dirty="0">
                <a:sym typeface="+mn-ea"/>
              </a:rPr>
              <a:t>){</a:t>
            </a:r>
            <a:endParaRPr lang="zh-CN" altLang="zh-CN" dirty="0"/>
          </a:p>
          <a:p>
            <a:r>
              <a:rPr lang="en-US" altLang="zh-CN" dirty="0">
                <a:sym typeface="+mn-ea"/>
              </a:rPr>
              <a:t>	</a:t>
            </a:r>
            <a:r>
              <a:rPr lang="zh-CN" altLang="en-US" dirty="0">
                <a:sym typeface="+mn-ea"/>
              </a:rPr>
              <a:t>要同步的操作</a:t>
            </a:r>
            <a:r>
              <a:rPr 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;</a:t>
            </a:r>
            <a:endParaRPr lang="zh-CN" altLang="zh-CN" dirty="0"/>
          </a:p>
          <a:p>
            <a:r>
              <a:rPr lang="en-US" altLang="zh-CN" dirty="0">
                <a:sym typeface="+mn-ea"/>
              </a:rPr>
              <a:t>}</a:t>
            </a:r>
            <a:endParaRPr lang="en-US" altLang="zh-CN" dirty="0"/>
          </a:p>
          <a:p>
            <a:r>
              <a:rPr lang="zh-CN" altLang="en-US" b="1" dirty="0">
                <a:sym typeface="+mn-ea"/>
              </a:rPr>
              <a:t>（</a:t>
            </a:r>
            <a:r>
              <a:rPr lang="en-US" altLang="zh-CN" b="1" dirty="0">
                <a:sym typeface="+mn-ea"/>
              </a:rPr>
              <a:t>2</a:t>
            </a:r>
            <a:r>
              <a:rPr lang="zh-CN" altLang="en-US" b="1" dirty="0">
                <a:sym typeface="+mn-ea"/>
              </a:rPr>
              <a:t>）同步方法</a:t>
            </a:r>
            <a:endParaRPr lang="en-US" altLang="zh-CN" b="1" dirty="0"/>
          </a:p>
          <a:p>
            <a:r>
              <a:rPr lang="en-US" altLang="zh-CN" dirty="0">
                <a:sym typeface="+mn-ea"/>
              </a:rPr>
              <a:t>public synchronized void method(){</a:t>
            </a:r>
            <a:endParaRPr lang="en-US" altLang="zh-CN" dirty="0"/>
          </a:p>
          <a:p>
            <a:r>
              <a:rPr lang="en-US" altLang="zh-CN" dirty="0">
                <a:sym typeface="+mn-ea"/>
              </a:rPr>
              <a:t>           </a:t>
            </a:r>
            <a:r>
              <a:rPr lang="zh-CN" altLang="en-US" dirty="0">
                <a:sym typeface="+mn-ea"/>
              </a:rPr>
              <a:t>要同步的操作</a:t>
            </a:r>
            <a:r>
              <a:rPr 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;</a:t>
            </a:r>
            <a:endParaRPr lang="en-US" altLang="zh-CN" dirty="0"/>
          </a:p>
          <a:p>
            <a:r>
              <a:rPr lang="en-US" altLang="zh-CN" dirty="0">
                <a:sym typeface="+mn-ea"/>
              </a:rPr>
              <a:t>}</a:t>
            </a:r>
            <a:endParaRPr lang="en-US" altLang="zh-CN" dirty="0"/>
          </a:p>
          <a:p>
            <a:r>
              <a:rPr lang="zh-CN" altLang="en-US" b="1" dirty="0">
                <a:sym typeface="+mn-ea"/>
              </a:rPr>
              <a:t>（</a:t>
            </a:r>
            <a:r>
              <a:rPr lang="en-US" altLang="zh-CN" b="1" dirty="0">
                <a:sym typeface="+mn-ea"/>
              </a:rPr>
              <a:t>3</a:t>
            </a:r>
            <a:r>
              <a:rPr lang="zh-CN" altLang="en-US" b="1" dirty="0">
                <a:sym typeface="+mn-ea"/>
              </a:rPr>
              <a:t>）</a:t>
            </a:r>
            <a:r>
              <a:rPr lang="en-US" altLang="zh-CN" b="1" dirty="0">
                <a:sym typeface="+mn-ea"/>
              </a:rPr>
              <a:t>Lock</a:t>
            </a:r>
            <a:r>
              <a:rPr lang="zh-CN" altLang="zh-CN" b="1" dirty="0">
                <a:sym typeface="+mn-ea"/>
              </a:rPr>
              <a:t>（Reentrant</a:t>
            </a:r>
            <a:r>
              <a:rPr lang="en-US" altLang="zh-CN" b="1" dirty="0">
                <a:sym typeface="+mn-ea"/>
              </a:rPr>
              <a:t>Lock</a:t>
            </a:r>
            <a:r>
              <a:rPr lang="zh-CN" altLang="zh-CN" b="1" dirty="0">
                <a:sym typeface="+mn-ea"/>
              </a:rPr>
              <a:t>）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sym typeface="+mn-ea"/>
              </a:rPr>
              <a:t>7、线程同步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altLang="zh-CN" b="1" dirty="0">
                <a:sym typeface="+mn-ea"/>
              </a:rPr>
              <a:t>3</a:t>
            </a:r>
            <a:r>
              <a:rPr lang="zh-CN" altLang="en-US" b="1" dirty="0">
                <a:sym typeface="+mn-ea"/>
              </a:rPr>
              <a:t>、同步准则</a:t>
            </a:r>
            <a:endParaRPr lang="en-US" altLang="zh-CN" b="1" dirty="0"/>
          </a:p>
          <a:p>
            <a:r>
              <a:rPr lang="zh-CN" altLang="en-US" dirty="0">
                <a:sym typeface="+mn-ea"/>
              </a:rPr>
              <a:t>当编写</a:t>
            </a:r>
            <a:r>
              <a:rPr 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synchronized </a:t>
            </a:r>
            <a:r>
              <a:rPr lang="zh-CN" altLang="en-US" dirty="0">
                <a:sym typeface="+mn-ea"/>
              </a:rPr>
              <a:t>块时，有几个简单的准则可以遵循，这些准则在避免死锁和性能危险的风险方面大有帮助：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>
                <a:sym typeface="+mn-ea"/>
              </a:rPr>
              <a:t>（</a:t>
            </a:r>
            <a:r>
              <a:rPr lang="en-US" altLang="zh-CN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）使代码块保持简短。把不随线程变化的预处理和后处理移出</a:t>
            </a:r>
            <a:r>
              <a:rPr lang="en-US" altLang="zh-CN" dirty="0">
                <a:sym typeface="+mn-ea"/>
              </a:rPr>
              <a:t>synchronized </a:t>
            </a:r>
            <a:r>
              <a:rPr lang="zh-CN" altLang="en-US" dirty="0">
                <a:sym typeface="+mn-ea"/>
              </a:rPr>
              <a:t>块。</a:t>
            </a:r>
            <a:endParaRPr lang="zh-CN" altLang="en-US" dirty="0"/>
          </a:p>
          <a:p>
            <a:r>
              <a:rPr lang="zh-CN" altLang="en-US" dirty="0">
                <a:sym typeface="+mn-ea"/>
              </a:rPr>
              <a:t>（</a:t>
            </a:r>
            <a:r>
              <a:rPr lang="en-US" altLang="zh-CN" dirty="0">
                <a:sym typeface="+mn-ea"/>
              </a:rPr>
              <a:t>2</a:t>
            </a:r>
            <a:r>
              <a:rPr lang="zh-CN" altLang="en-US" dirty="0">
                <a:sym typeface="+mn-ea"/>
              </a:rPr>
              <a:t>）不要阻塞。如</a:t>
            </a:r>
            <a:r>
              <a:rPr lang="en-US" altLang="zh-CN" dirty="0" err="1">
                <a:sym typeface="+mn-ea"/>
              </a:rPr>
              <a:t>InputStream.read</a:t>
            </a:r>
            <a:r>
              <a:rPr lang="en-US" altLang="zh-CN" dirty="0">
                <a:sym typeface="+mn-ea"/>
              </a:rPr>
              <a:t>()</a:t>
            </a:r>
            <a:r>
              <a:rPr lang="zh-CN" altLang="en-US" dirty="0">
                <a:sym typeface="+mn-ea"/>
              </a:rPr>
              <a:t>。</a:t>
            </a:r>
            <a:endParaRPr lang="zh-CN" altLang="en-US" dirty="0"/>
          </a:p>
          <a:p>
            <a:r>
              <a:rPr lang="zh-CN" altLang="en-US" dirty="0">
                <a:sym typeface="+mn-ea"/>
              </a:rPr>
              <a:t>（</a:t>
            </a:r>
            <a:r>
              <a:rPr lang="en-US" altLang="zh-CN" dirty="0">
                <a:sym typeface="+mn-ea"/>
              </a:rPr>
              <a:t>3</a:t>
            </a:r>
            <a:r>
              <a:rPr lang="zh-CN" altLang="en-US" dirty="0">
                <a:sym typeface="+mn-ea"/>
              </a:rPr>
              <a:t>）在持有锁的时候，不要对其它</a:t>
            </a:r>
            <a:r>
              <a:rPr lang="zh-CN" altLang="en-US">
                <a:sym typeface="+mn-ea"/>
              </a:rPr>
              <a:t>对象调用它的同步方法</a:t>
            </a:r>
            <a:r>
              <a:rPr lang="zh-CN" altLang="en-US" dirty="0">
                <a:sym typeface="+mn-ea"/>
              </a:rPr>
              <a:t>。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sym typeface="+mn-ea"/>
              </a:rPr>
              <a:t>8、死锁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过多的同步有可能出现死锁，死锁的操作一般是在程序运行的时候才有可能出现。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>
                <a:solidFill>
                  <a:srgbClr val="FF0000"/>
                </a:solidFill>
                <a:sym typeface="+mn-ea"/>
              </a:rPr>
              <a:t>多线程中要进行资源的共享，就需要同步，但同步过多，就可能造成死锁。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600" dirty="0"/>
              <a:t>9</a:t>
            </a:r>
            <a:r>
              <a:rPr lang="zh-CN" altLang="en-US" sz="3600" dirty="0"/>
              <a:t>、生产者与消费者应用案例</a:t>
            </a:r>
            <a:endParaRPr lang="en-US" altLang="zh-CN" sz="3600" dirty="0"/>
          </a:p>
        </p:txBody>
      </p:sp>
      <p:sp>
        <p:nvSpPr>
          <p:cNvPr id="5123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/>
              <a:t>多线程的开发中有一个最经典的操作案例，就是生产者</a:t>
            </a:r>
            <a:r>
              <a:rPr lang="en-US" altLang="zh-CN" sz="2000" dirty="0"/>
              <a:t>-</a:t>
            </a:r>
            <a:r>
              <a:rPr lang="zh-CN" altLang="en-US" sz="2000" dirty="0"/>
              <a:t>消费者，生产者不断生产产品，消费者不断取走产品。</a:t>
            </a:r>
            <a:endParaRPr lang="en-US" altLang="zh-CN" sz="2000" dirty="0"/>
          </a:p>
          <a:p>
            <a:r>
              <a:rPr lang="zh-CN" altLang="en-US" sz="2000" dirty="0"/>
              <a:t>例如：饭店里的有一个厨师和一个服务员，这个服务员必须等待厨师准备好膳食。当厨师准备好时，他会通知服务员，之后服务员上菜，然后返回继续等待。这是一个任务协作的示例，厨师代表生产者，而服务员代表消费者。</a:t>
            </a:r>
            <a:endParaRPr lang="en-US" altLang="zh-CN" sz="2000" dirty="0"/>
          </a:p>
        </p:txBody>
      </p:sp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760641" y="4685268"/>
            <a:ext cx="2784826" cy="1629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云形标注 5"/>
          <p:cNvSpPr/>
          <p:nvPr/>
        </p:nvSpPr>
        <p:spPr>
          <a:xfrm>
            <a:off x="7824803" y="2975059"/>
            <a:ext cx="3227603" cy="1438513"/>
          </a:xfrm>
          <a:prstGeom prst="cloud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06985" tIns="53492" rIns="106985" bIns="53492" anchor="ctr"/>
          <a:lstStyle/>
          <a:p>
            <a:pPr algn="ctr">
              <a:defRPr/>
            </a:pPr>
            <a:r>
              <a:rPr lang="zh-CN" altLang="en-US" b="1" dirty="0">
                <a:solidFill>
                  <a:srgbClr val="FF0000"/>
                </a:solidFill>
                <a:latin typeface="方正舒体" pitchFamily="2" charset="-122"/>
                <a:ea typeface="方正舒体" pitchFamily="2" charset="-122"/>
              </a:rPr>
              <a:t>厨师与服务员的那点事</a:t>
            </a:r>
            <a:r>
              <a:rPr lang="en-US" altLang="zh-CN" b="1" dirty="0">
                <a:solidFill>
                  <a:srgbClr val="FF0000"/>
                </a:solidFill>
                <a:latin typeface="方正舒体" pitchFamily="2" charset="-122"/>
                <a:ea typeface="方正舒体" pitchFamily="2" charset="-122"/>
              </a:rPr>
              <a:t>……</a:t>
            </a:r>
            <a:endParaRPr lang="zh-CN" altLang="en-US" b="1" dirty="0">
              <a:solidFill>
                <a:srgbClr val="FF0000"/>
              </a:solidFill>
              <a:latin typeface="方正舒体" pitchFamily="2" charset="-122"/>
              <a:ea typeface="方正舒体" pitchFamily="2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7501" y="3529012"/>
            <a:ext cx="1952625" cy="2695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0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6" grpId="1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600" dirty="0"/>
              <a:t>10</a:t>
            </a:r>
            <a:r>
              <a:rPr lang="zh-CN" altLang="en-US" sz="3600" dirty="0"/>
              <a:t>、线程生命周期</a:t>
            </a:r>
            <a:endParaRPr lang="en-US" altLang="zh-CN" sz="3600" dirty="0"/>
          </a:p>
        </p:txBody>
      </p:sp>
      <p:sp>
        <p:nvSpPr>
          <p:cNvPr id="5123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dirty="0"/>
              <a:t>线程生命周期图：</a:t>
            </a:r>
            <a:endParaRPr lang="en-US" altLang="zh-CN" sz="2000" dirty="0"/>
          </a:p>
          <a:p>
            <a:endParaRPr lang="en-US" altLang="zh-CN" sz="1900" dirty="0"/>
          </a:p>
        </p:txBody>
      </p:sp>
      <p:pic>
        <p:nvPicPr>
          <p:cNvPr id="5124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8582" y="2100252"/>
            <a:ext cx="7111281" cy="33537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11</a:t>
            </a:r>
            <a:r>
              <a:rPr lang="zh-CN" altLang="en-US" sz="3600" dirty="0"/>
              <a:t>、线程池</a:t>
            </a:r>
            <a:endParaRPr lang="en-US" altLang="zh-CN" sz="3600" dirty="0"/>
          </a:p>
        </p:txBody>
      </p:sp>
      <p:sp>
        <p:nvSpPr>
          <p:cNvPr id="6147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/>
              <a:t>线程池是预先创建线程的一种技术。线程池在还没有任务到来之前，创建一定数量的线程，放入空闲队列中，然后对这些资源进行复用。减少频繁的创建和销毁对象。</a:t>
            </a:r>
            <a:endParaRPr lang="en-US" altLang="zh-CN" sz="2000" dirty="0"/>
          </a:p>
          <a:p>
            <a:r>
              <a:rPr lang="en-US" altLang="zh-CN" sz="2000" dirty="0"/>
              <a:t>jdk1.5</a:t>
            </a:r>
            <a:r>
              <a:rPr lang="zh-CN" altLang="en-US" sz="2000" dirty="0"/>
              <a:t>版本以上提供了现成的线程池。</a:t>
            </a:r>
            <a:endParaRPr lang="en-US" altLang="zh-CN" sz="2000" dirty="0"/>
          </a:p>
          <a:p>
            <a:r>
              <a:rPr lang="en-US" altLang="zh-CN" sz="2000" dirty="0"/>
              <a:t>Java</a:t>
            </a:r>
            <a:r>
              <a:rPr lang="zh-CN" altLang="en-US" sz="2000" dirty="0"/>
              <a:t>里面线程池的顶级接口是</a:t>
            </a:r>
            <a:r>
              <a:rPr lang="en-US" altLang="zh-CN" sz="2000" dirty="0"/>
              <a:t>Executor</a:t>
            </a:r>
            <a:r>
              <a:rPr lang="en-US" sz="2000" dirty="0"/>
              <a:t>，</a:t>
            </a:r>
            <a:r>
              <a:rPr lang="zh-CN" altLang="en-US" sz="2000" dirty="0"/>
              <a:t>是一个执行线程的工具。</a:t>
            </a:r>
            <a:endParaRPr lang="en-US" altLang="zh-CN" sz="2000" dirty="0"/>
          </a:p>
          <a:p>
            <a:r>
              <a:rPr lang="zh-CN" altLang="en-US" sz="2000" dirty="0"/>
              <a:t>线程池接口是</a:t>
            </a:r>
            <a:r>
              <a:rPr lang="en-US" altLang="zh-CN" sz="2000" dirty="0" err="1"/>
              <a:t>ExecutorService</a:t>
            </a:r>
            <a:r>
              <a:rPr lang="en-US" sz="2000" dirty="0"/>
              <a:t>。</a:t>
            </a:r>
            <a:endParaRPr lang="en-US" altLang="zh-CN" sz="2000" dirty="0"/>
          </a:p>
        </p:txBody>
      </p:sp>
      <p:sp>
        <p:nvSpPr>
          <p:cNvPr id="6148" name="AutoShape 4" descr="http://t1.baidu.com/it/u=2275119870,748761024&amp;fm=23&amp;gp=0.jpg"/>
          <p:cNvSpPr>
            <a:spLocks noChangeAspect="1" noChangeArrowheads="1"/>
          </p:cNvSpPr>
          <p:nvPr/>
        </p:nvSpPr>
        <p:spPr bwMode="auto">
          <a:xfrm>
            <a:off x="188034" y="-151686"/>
            <a:ext cx="384069" cy="3200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6985" tIns="53492" rIns="106985" bIns="53492"/>
          <a:lstStyle/>
          <a:p>
            <a:endParaRPr lang="zh-CN" altLang="en-US"/>
          </a:p>
        </p:txBody>
      </p:sp>
      <p:sp>
        <p:nvSpPr>
          <p:cNvPr id="6149" name="AutoShape 6" descr="http://t1.baidu.com/it/u=2275119870,748761024&amp;fm=23&amp;gp=0.jpg"/>
          <p:cNvSpPr>
            <a:spLocks noChangeAspect="1" noChangeArrowheads="1"/>
          </p:cNvSpPr>
          <p:nvPr/>
        </p:nvSpPr>
        <p:spPr bwMode="auto">
          <a:xfrm>
            <a:off x="188034" y="-151686"/>
            <a:ext cx="384069" cy="3200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6985" tIns="53492" rIns="106985" bIns="53492"/>
          <a:lstStyle/>
          <a:p>
            <a:endParaRPr lang="zh-CN" altLang="en-US"/>
          </a:p>
        </p:txBody>
      </p:sp>
      <p:sp>
        <p:nvSpPr>
          <p:cNvPr id="6150" name="AutoShape 8" descr="http://t1.baidu.com/it/u=2275119870,748761024&amp;fm=21&amp;gp=0.jpg"/>
          <p:cNvSpPr>
            <a:spLocks noChangeAspect="1" noChangeArrowheads="1"/>
          </p:cNvSpPr>
          <p:nvPr/>
        </p:nvSpPr>
        <p:spPr bwMode="auto">
          <a:xfrm>
            <a:off x="188034" y="-151686"/>
            <a:ext cx="384069" cy="3200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6985" tIns="53492" rIns="106985" bIns="53492"/>
          <a:lstStyle/>
          <a:p>
            <a:endParaRPr lang="zh-CN" altLang="en-US"/>
          </a:p>
        </p:txBody>
      </p:sp>
      <p:sp>
        <p:nvSpPr>
          <p:cNvPr id="6151" name="AutoShape 10" descr="http://t1.baidu.com/it/u=2275119870,748761024&amp;fm=21&amp;gp=0.jpg"/>
          <p:cNvSpPr>
            <a:spLocks noChangeAspect="1" noChangeArrowheads="1"/>
          </p:cNvSpPr>
          <p:nvPr/>
        </p:nvSpPr>
        <p:spPr bwMode="auto">
          <a:xfrm>
            <a:off x="188034" y="-151686"/>
            <a:ext cx="384069" cy="3200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6985" tIns="53492" rIns="106985" bIns="53492"/>
          <a:lstStyle/>
          <a:p>
            <a:endParaRPr lang="zh-CN" altLang="en-US"/>
          </a:p>
        </p:txBody>
      </p:sp>
      <p:pic>
        <p:nvPicPr>
          <p:cNvPr id="38929" name="Picture 1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0377" y="3886202"/>
            <a:ext cx="5230457" cy="24288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11</a:t>
            </a:r>
            <a:r>
              <a:rPr lang="zh-CN" altLang="en-US" sz="3600" dirty="0"/>
              <a:t>、线程池</a:t>
            </a:r>
            <a:endParaRPr lang="en-US" altLang="zh-CN" sz="3600" dirty="0"/>
          </a:p>
        </p:txBody>
      </p:sp>
      <p:sp>
        <p:nvSpPr>
          <p:cNvPr id="7171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dirty="0" err="1"/>
              <a:t>java.util.concurrent</a:t>
            </a:r>
            <a:r>
              <a:rPr lang="en-US" altLang="zh-CN" sz="2000" dirty="0"/>
              <a:t> </a:t>
            </a:r>
            <a:r>
              <a:rPr lang="zh-CN" altLang="en-US" sz="2000" dirty="0"/>
              <a:t>包：并发编程中很常用的实用工具类</a:t>
            </a:r>
            <a:endParaRPr lang="en-US" altLang="zh-CN" sz="2000" dirty="0"/>
          </a:p>
          <a:p>
            <a:r>
              <a:rPr lang="en-US" altLang="zh-CN" sz="2000" b="1" dirty="0"/>
              <a:t>Executor </a:t>
            </a:r>
            <a:r>
              <a:rPr lang="zh-CN" altLang="en-US" sz="2000" b="1" dirty="0"/>
              <a:t>接口：</a:t>
            </a:r>
            <a:endParaRPr lang="en-US" altLang="zh-CN" sz="2000" b="1" dirty="0"/>
          </a:p>
          <a:p>
            <a:r>
              <a:rPr lang="zh-CN" altLang="en-US" sz="2000" dirty="0"/>
              <a:t>执行已提交的 </a:t>
            </a:r>
            <a:r>
              <a:rPr lang="en-US" altLang="zh-CN" sz="2000" dirty="0"/>
              <a:t>Runnable </a:t>
            </a:r>
            <a:r>
              <a:rPr lang="zh-CN" altLang="en-US" sz="2000" dirty="0"/>
              <a:t>任务的对象。 </a:t>
            </a:r>
            <a:endParaRPr lang="en-US" altLang="zh-CN" sz="2000" dirty="0"/>
          </a:p>
          <a:p>
            <a:r>
              <a:rPr lang="en-US" altLang="zh-CN" sz="2000" b="1" dirty="0"/>
              <a:t>ExecutorService </a:t>
            </a:r>
            <a:r>
              <a:rPr lang="zh-CN" altLang="en-US" sz="2000" b="1" dirty="0"/>
              <a:t>接口：</a:t>
            </a:r>
            <a:r>
              <a:rPr lang="en-US" sz="2000" b="1" dirty="0"/>
              <a:t> </a:t>
            </a:r>
          </a:p>
          <a:p>
            <a:r>
              <a:rPr lang="en-US" altLang="zh-CN" sz="2000" dirty="0"/>
              <a:t>Executor </a:t>
            </a:r>
            <a:r>
              <a:rPr lang="zh-CN" altLang="en-US" sz="2000" dirty="0"/>
              <a:t>提供了管理终止的方法，以及可为跟踪一个或多个异步任务执行状况而生成 </a:t>
            </a:r>
            <a:r>
              <a:rPr lang="en-US" altLang="zh-CN" sz="2000" dirty="0"/>
              <a:t>Future </a:t>
            </a:r>
            <a:r>
              <a:rPr lang="zh-CN" altLang="en-US" sz="2000" dirty="0"/>
              <a:t>的方法。</a:t>
            </a:r>
            <a:endParaRPr lang="en-US" altLang="zh-CN" sz="2000" dirty="0"/>
          </a:p>
          <a:p>
            <a:r>
              <a:rPr lang="en-US" altLang="zh-CN" sz="2000" b="1" dirty="0"/>
              <a:t>Executors </a:t>
            </a:r>
            <a:r>
              <a:rPr lang="zh-CN" altLang="en-US" sz="2000" b="1" dirty="0"/>
              <a:t>类：</a:t>
            </a:r>
            <a:endParaRPr lang="en-US" sz="2000" b="1" dirty="0"/>
          </a:p>
          <a:p>
            <a:r>
              <a:rPr lang="zh-CN" altLang="en-US" sz="2000" dirty="0"/>
              <a:t>此包中所定义的</a:t>
            </a:r>
            <a:r>
              <a:rPr lang="en-US" altLang="zh-CN" sz="2000" dirty="0" err="1"/>
              <a:t>Executor</a:t>
            </a:r>
            <a:r>
              <a:rPr lang="en-US" sz="2000" dirty="0" err="1"/>
              <a:t>、</a:t>
            </a:r>
            <a:r>
              <a:rPr lang="en-US" altLang="zh-CN" sz="2000" dirty="0" err="1"/>
              <a:t>ExecutorService</a:t>
            </a:r>
            <a:r>
              <a:rPr lang="zh-CN" altLang="en-US" sz="2000" dirty="0"/>
              <a:t>等的工厂和实用方法。 </a:t>
            </a:r>
            <a:br>
              <a:rPr lang="en-US" sz="1900" b="1" dirty="0"/>
            </a:br>
            <a:endParaRPr lang="en-US" altLang="zh-CN" sz="19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11</a:t>
            </a:r>
            <a:r>
              <a:rPr lang="zh-CN" altLang="en-US" sz="3600" dirty="0"/>
              <a:t>、线程池</a:t>
            </a:r>
            <a:endParaRPr lang="en-US" altLang="zh-CN" sz="3600" dirty="0"/>
          </a:p>
        </p:txBody>
      </p:sp>
      <p:sp>
        <p:nvSpPr>
          <p:cNvPr id="819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dirty="0"/>
              <a:t>在</a:t>
            </a:r>
            <a:r>
              <a:rPr lang="en-US" altLang="zh-CN" sz="2000" dirty="0"/>
              <a:t>Executors</a:t>
            </a:r>
            <a:r>
              <a:rPr lang="zh-CN" altLang="en-US" sz="2000" dirty="0"/>
              <a:t>类里面提供了一些静态工厂，生成一些常用的线程池。</a:t>
            </a:r>
          </a:p>
          <a:p>
            <a:r>
              <a:rPr lang="en-US" altLang="zh-CN" sz="2000" b="1" dirty="0" err="1"/>
              <a:t>newSingleThreadExecutor</a:t>
            </a:r>
            <a:r>
              <a:rPr lang="zh-CN" altLang="en-US" sz="2000" dirty="0"/>
              <a:t>：</a:t>
            </a:r>
            <a:endParaRPr lang="en-US" altLang="zh-CN" sz="2000" dirty="0"/>
          </a:p>
          <a:p>
            <a:r>
              <a:rPr lang="zh-CN" altLang="en-US" sz="2000" dirty="0"/>
              <a:t>创建一个单线程的线程池。这个线程池只有一个线程在工作，也就是相当于单线程</a:t>
            </a:r>
            <a:r>
              <a:rPr lang="zh-CN" altLang="en-US" sz="2000" dirty="0">
                <a:solidFill>
                  <a:srgbClr val="FF0000"/>
                </a:solidFill>
              </a:rPr>
              <a:t>串行</a:t>
            </a:r>
            <a:r>
              <a:rPr lang="zh-CN" altLang="en-US" sz="2000" dirty="0"/>
              <a:t>执行所有任务。如果这个唯一的线程因为异常结束，那么会有一个新的线程来替代它。此线程池保证所有任务的执行顺序按照任务的提交顺序执行。</a:t>
            </a:r>
          </a:p>
          <a:p>
            <a:r>
              <a:rPr lang="en-US" altLang="zh-CN" sz="2000" b="1" dirty="0" err="1"/>
              <a:t>newFixedThreadPool</a:t>
            </a:r>
            <a:r>
              <a:rPr lang="zh-CN" altLang="en-US" sz="2000" dirty="0"/>
              <a:t>：创建固定大小的线程池。每次提交一个任务就创建一个线程，直到线程达到线程池的最大大小。</a:t>
            </a:r>
            <a:endParaRPr lang="en-US" altLang="zh-CN" sz="2000" dirty="0"/>
          </a:p>
          <a:p>
            <a:r>
              <a:rPr lang="zh-CN" altLang="en-US" sz="2000" dirty="0"/>
              <a:t>线程池的大小一旦达到最大值就会保持不变，</a:t>
            </a:r>
            <a:endParaRPr lang="en-US" altLang="zh-CN" sz="2000" dirty="0"/>
          </a:p>
          <a:p>
            <a:r>
              <a:rPr lang="zh-CN" altLang="en-US" sz="2000" dirty="0"/>
              <a:t>如果某个线程因为执行异常而结束，</a:t>
            </a:r>
            <a:endParaRPr lang="en-US" altLang="zh-CN" sz="2000" dirty="0"/>
          </a:p>
          <a:p>
            <a:r>
              <a:rPr lang="zh-CN" altLang="en-US" sz="2000" dirty="0"/>
              <a:t>那么线程池会补充一个新线程。</a:t>
            </a:r>
          </a:p>
          <a:p>
            <a:endParaRPr lang="en-US" altLang="zh-CN" sz="19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11</a:t>
            </a:r>
            <a:r>
              <a:rPr lang="zh-CN" altLang="en-US" sz="3600" dirty="0"/>
              <a:t>、线程池</a:t>
            </a:r>
            <a:endParaRPr lang="en-US" altLang="zh-CN" sz="3600" dirty="0"/>
          </a:p>
        </p:txBody>
      </p:sp>
      <p:sp>
        <p:nvSpPr>
          <p:cNvPr id="9219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b="1" dirty="0" err="1"/>
              <a:t>newCachedThreadPool</a:t>
            </a:r>
            <a:r>
              <a:rPr lang="zh-CN" altLang="en-US" sz="2000" dirty="0"/>
              <a:t>：</a:t>
            </a:r>
            <a:endParaRPr lang="en-US" altLang="zh-CN" sz="2000" dirty="0"/>
          </a:p>
          <a:p>
            <a:r>
              <a:rPr lang="zh-CN" altLang="en-US" sz="2000" dirty="0"/>
              <a:t>创建一个可缓存的线程池。如果线程池的大小超过了处理任务所需要的线程，那么就会回收部分空闲（</a:t>
            </a:r>
            <a:r>
              <a:rPr lang="en-US" altLang="zh-CN" sz="2000" dirty="0"/>
              <a:t>60</a:t>
            </a:r>
            <a:r>
              <a:rPr lang="zh-CN" altLang="en-US" sz="2000" dirty="0"/>
              <a:t>秒不执行任务）的线程，当任务数增加时，此线程池又可以智能的添加新线程来处理任务。此线程池不会对线程池大小做限制，线程池大小完全依赖于操作系统（或者说</a:t>
            </a:r>
            <a:r>
              <a:rPr lang="en-US" altLang="zh-CN" sz="2000" dirty="0"/>
              <a:t>JVM</a:t>
            </a:r>
            <a:r>
              <a:rPr lang="zh-CN" altLang="en-US" sz="2000" dirty="0"/>
              <a:t>）能够创建的最大线程大小。</a:t>
            </a:r>
          </a:p>
          <a:p>
            <a:r>
              <a:rPr lang="en-US" altLang="zh-CN" sz="2000" b="1" dirty="0" err="1"/>
              <a:t>newScheduledThreadPool</a:t>
            </a:r>
            <a:r>
              <a:rPr lang="zh-CN" altLang="en-US" sz="2000" dirty="0"/>
              <a:t>：</a:t>
            </a:r>
            <a:endParaRPr lang="en-US" altLang="zh-CN" sz="2000" dirty="0"/>
          </a:p>
          <a:p>
            <a:r>
              <a:rPr lang="zh-CN" altLang="en-US" sz="2000" dirty="0"/>
              <a:t>创建一个大小无限的线程池。此线程池支持定时以及周期性执行任务的需求。</a:t>
            </a:r>
          </a:p>
          <a:p>
            <a:endParaRPr lang="en-US" altLang="zh-CN" sz="19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总结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altLang="zh-CN" sz="2400" dirty="0">
                <a:sym typeface="+mn-ea"/>
              </a:rPr>
              <a:t>1</a:t>
            </a:r>
            <a:r>
              <a:rPr lang="zh-CN" altLang="en-US" sz="2400" dirty="0">
                <a:sym typeface="+mn-ea"/>
              </a:rPr>
              <a:t>、进程与线程</a:t>
            </a:r>
            <a:endParaRPr lang="en-US" altLang="zh-CN" sz="2400" dirty="0"/>
          </a:p>
          <a:p>
            <a:pPr>
              <a:buNone/>
            </a:pPr>
            <a:r>
              <a:rPr lang="en-US" altLang="zh-CN" sz="2400" dirty="0">
                <a:sym typeface="+mn-ea"/>
              </a:rPr>
              <a:t>2</a:t>
            </a:r>
            <a:r>
              <a:rPr lang="zh-CN" altLang="en-US" sz="2400" dirty="0">
                <a:sym typeface="+mn-ea"/>
              </a:rPr>
              <a:t>、线程的基本使用</a:t>
            </a:r>
            <a:endParaRPr lang="zh-CN" altLang="en-US" sz="2400" dirty="0"/>
          </a:p>
          <a:p>
            <a:pPr>
              <a:buNone/>
            </a:pPr>
            <a:r>
              <a:rPr sz="2400" dirty="0">
                <a:sym typeface="+mn-ea"/>
              </a:rPr>
              <a:t>3、线程休眠</a:t>
            </a:r>
            <a:endParaRPr sz="2400" dirty="0"/>
          </a:p>
          <a:p>
            <a:pPr>
              <a:buNone/>
            </a:pPr>
            <a:r>
              <a:rPr sz="2400" dirty="0">
                <a:sym typeface="+mn-ea"/>
              </a:rPr>
              <a:t>4、join与中断线程</a:t>
            </a:r>
            <a:endParaRPr sz="2400" dirty="0"/>
          </a:p>
          <a:p>
            <a:pPr>
              <a:buNone/>
            </a:pPr>
            <a:r>
              <a:rPr sz="2400" dirty="0">
                <a:sym typeface="+mn-ea"/>
              </a:rPr>
              <a:t>5、守护线程与yield</a:t>
            </a:r>
            <a:endParaRPr sz="2400" dirty="0"/>
          </a:p>
          <a:p>
            <a:pPr>
              <a:buNone/>
            </a:pPr>
            <a:r>
              <a:rPr sz="2400" dirty="0">
                <a:sym typeface="+mn-ea"/>
              </a:rPr>
              <a:t>6、其它方法与优先级</a:t>
            </a:r>
            <a:endParaRPr sz="2400" dirty="0"/>
          </a:p>
          <a:p>
            <a:pPr>
              <a:buNone/>
            </a:pPr>
            <a:r>
              <a:rPr sz="2400" dirty="0">
                <a:sym typeface="+mn-ea"/>
              </a:rPr>
              <a:t>7、线程同步</a:t>
            </a:r>
            <a:endParaRPr sz="2400" dirty="0"/>
          </a:p>
          <a:p>
            <a:pPr>
              <a:buNone/>
            </a:pPr>
            <a:r>
              <a:rPr sz="2400" dirty="0">
                <a:sym typeface="+mn-ea"/>
              </a:rPr>
              <a:t>8、死锁</a:t>
            </a:r>
            <a:endParaRPr sz="2400" dirty="0"/>
          </a:p>
          <a:p>
            <a:pPr>
              <a:buNone/>
            </a:pPr>
            <a:r>
              <a:rPr lang="en-US" altLang="zh-CN" sz="2400" dirty="0">
                <a:sym typeface="+mn-ea"/>
              </a:rPr>
              <a:t>9</a:t>
            </a:r>
            <a:r>
              <a:rPr lang="zh-CN" altLang="en-US" sz="2400" dirty="0">
                <a:sym typeface="+mn-ea"/>
              </a:rPr>
              <a:t>、生产者与消费者应用案例</a:t>
            </a:r>
            <a:endParaRPr lang="zh-CN" altLang="en-US" sz="2400" dirty="0"/>
          </a:p>
          <a:p>
            <a:pPr>
              <a:buNone/>
            </a:pPr>
            <a:r>
              <a:rPr lang="en-US" altLang="zh-CN" sz="2400" dirty="0">
                <a:sym typeface="+mn-ea"/>
              </a:rPr>
              <a:t>10、线程生命周期</a:t>
            </a:r>
            <a:endParaRPr lang="en-US" altLang="zh-CN" sz="2400" dirty="0"/>
          </a:p>
          <a:p>
            <a:pPr>
              <a:buNone/>
            </a:pPr>
            <a:r>
              <a:rPr lang="en-US" altLang="zh-CN" sz="2400" dirty="0">
                <a:sym typeface="+mn-ea"/>
              </a:rPr>
              <a:t>11、线程池</a:t>
            </a:r>
            <a:endParaRPr lang="en-US" altLang="zh-CN" sz="2400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课程大纲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7500"/>
          </a:bodyPr>
          <a:lstStyle/>
          <a:p>
            <a:pPr>
              <a:buNone/>
            </a:pPr>
            <a:r>
              <a:rPr lang="en-US" altLang="zh-CN" sz="2400" dirty="0"/>
              <a:t>1</a:t>
            </a:r>
            <a:r>
              <a:rPr lang="zh-CN" altLang="en-US" sz="2400" dirty="0"/>
              <a:t>、进程与线程</a:t>
            </a:r>
            <a:endParaRPr lang="en-US" altLang="zh-CN" sz="2400" dirty="0"/>
          </a:p>
          <a:p>
            <a:pPr>
              <a:buNone/>
            </a:pPr>
            <a:r>
              <a:rPr lang="en-US" altLang="zh-CN" sz="2400" dirty="0"/>
              <a:t>2</a:t>
            </a:r>
            <a:r>
              <a:rPr lang="zh-CN" altLang="en-US" sz="2400" dirty="0"/>
              <a:t>、线程的基本使用</a:t>
            </a:r>
          </a:p>
          <a:p>
            <a:pPr>
              <a:buNone/>
            </a:pPr>
            <a:r>
              <a:rPr sz="2400" dirty="0"/>
              <a:t>3、线程休眠</a:t>
            </a:r>
          </a:p>
          <a:p>
            <a:pPr>
              <a:buNone/>
            </a:pPr>
            <a:r>
              <a:rPr sz="2400" dirty="0"/>
              <a:t>4、join与中断线程</a:t>
            </a:r>
          </a:p>
          <a:p>
            <a:pPr>
              <a:buNone/>
            </a:pPr>
            <a:r>
              <a:rPr sz="2400" dirty="0"/>
              <a:t>5、守护线程与yield</a:t>
            </a:r>
          </a:p>
          <a:p>
            <a:pPr>
              <a:buNone/>
            </a:pPr>
            <a:r>
              <a:rPr sz="2400" dirty="0"/>
              <a:t>6、其它方法与优先级</a:t>
            </a:r>
          </a:p>
          <a:p>
            <a:pPr>
              <a:buNone/>
            </a:pPr>
            <a:r>
              <a:rPr sz="2400" dirty="0"/>
              <a:t>7、线程同步</a:t>
            </a:r>
          </a:p>
          <a:p>
            <a:pPr>
              <a:buNone/>
            </a:pPr>
            <a:r>
              <a:rPr sz="2400" dirty="0"/>
              <a:t>8、死锁</a:t>
            </a:r>
          </a:p>
          <a:p>
            <a:pPr>
              <a:buNone/>
            </a:pPr>
            <a:r>
              <a:rPr lang="en-US" altLang="zh-CN" sz="2400" dirty="0"/>
              <a:t>9</a:t>
            </a:r>
            <a:r>
              <a:rPr lang="zh-CN" altLang="en-US" sz="2400" dirty="0"/>
              <a:t>、生产者与消费者应用案例</a:t>
            </a:r>
          </a:p>
          <a:p>
            <a:pPr>
              <a:buNone/>
            </a:pPr>
            <a:r>
              <a:rPr lang="en-US" altLang="zh-CN" sz="2400" dirty="0"/>
              <a:t>10、线程生命周期</a:t>
            </a:r>
          </a:p>
          <a:p>
            <a:pPr>
              <a:buNone/>
            </a:pPr>
            <a:r>
              <a:rPr lang="en-US" altLang="zh-CN" sz="2400" dirty="0"/>
              <a:t>11、线程池</a:t>
            </a:r>
            <a:endParaRPr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、进程与线程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1</a:t>
            </a:r>
            <a:r>
              <a:rPr lang="zh-CN" altLang="en-US" b="1" dirty="0"/>
              <a:t>、什么是进程</a:t>
            </a:r>
            <a:endParaRPr lang="en-US" altLang="zh-CN" b="1" dirty="0"/>
          </a:p>
          <a:p>
            <a:r>
              <a:rPr lang="zh-CN" altLang="en-US" dirty="0"/>
              <a:t>程序是指令和数据的有序集合，其本身没有任何运行的含义，是一个静态的概念。而进程是程序在处理机上的一次执行过程，它是一个动态的概念。</a:t>
            </a:r>
            <a:endParaRPr lang="en-US" altLang="zh-CN" dirty="0"/>
          </a:p>
          <a:p>
            <a:r>
              <a:rPr lang="zh-CN" altLang="en-US" dirty="0"/>
              <a:t>进程是一个具有一定独立功能的程序，一个实体，每一个进程都有它自己的地址空间。</a:t>
            </a:r>
            <a:endParaRPr lang="en-US" altLang="zh-CN" dirty="0"/>
          </a:p>
          <a:p>
            <a:r>
              <a:rPr lang="en-US" altLang="zh-CN" b="1" dirty="0"/>
              <a:t>2</a:t>
            </a:r>
            <a:r>
              <a:rPr lang="zh-CN" altLang="en-US" b="1" dirty="0"/>
              <a:t>、进程的状态</a:t>
            </a:r>
            <a:endParaRPr lang="en-US" altLang="zh-CN" b="1" dirty="0"/>
          </a:p>
          <a:p>
            <a:r>
              <a:rPr lang="zh-CN" altLang="en-US" dirty="0"/>
              <a:t>进程执行时的间断性，决定了进程可能具有多种状态。事实上，运行中的进程具有以下三种基本状态。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）就绪状态（</a:t>
            </a:r>
            <a:r>
              <a:rPr lang="en-US" altLang="zh-CN" dirty="0"/>
              <a:t>Ready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）运行状态（</a:t>
            </a:r>
            <a:r>
              <a:rPr lang="en-US" altLang="zh-CN" dirty="0"/>
              <a:t>Running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b="1" dirty="0"/>
              <a:t>3</a:t>
            </a:r>
            <a:r>
              <a:rPr lang="zh-CN" altLang="en-US" b="1" dirty="0"/>
              <a:t>）</a:t>
            </a:r>
            <a:r>
              <a:rPr lang="zh-CN" altLang="en-US" dirty="0"/>
              <a:t>阻塞状态（</a:t>
            </a:r>
            <a:r>
              <a:rPr lang="en-US" altLang="zh-CN" dirty="0"/>
              <a:t>Blocked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1027" name="Picture 3" descr="C:\Users\vince\Pictures\t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32145" y="4029078"/>
            <a:ext cx="3667125" cy="22383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、进程与线程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3</a:t>
            </a:r>
            <a:r>
              <a:rPr lang="zh-CN" altLang="en-US" b="1" dirty="0"/>
              <a:t>、线程</a:t>
            </a:r>
            <a:endParaRPr lang="en-US" altLang="zh-CN" b="1" dirty="0"/>
          </a:p>
          <a:p>
            <a:r>
              <a:rPr lang="zh-CN" altLang="en-US" dirty="0"/>
              <a:t>线程实际上是在进程基础之上的进一步划分，一个进程启动之后，里面的若干程序又可以划分成若干个线程。</a:t>
            </a:r>
          </a:p>
          <a:p>
            <a:r>
              <a:rPr lang="zh-CN" altLang="en-US" dirty="0"/>
              <a:t>线程：是进程中的一个执行路径，共享一个内存空间，线程之间可以自由切换，并发执行，一个进程最少有一个线程（单线程程序）</a:t>
            </a:r>
          </a:p>
          <a:p>
            <a:endParaRPr lang="zh-CN" altLang="en-US" dirty="0"/>
          </a:p>
          <a:p>
            <a:r>
              <a:rPr lang="zh-CN" altLang="en-US" dirty="0"/>
              <a:t>一个程序可以同时执行多个任务，来提高效率。</a:t>
            </a:r>
          </a:p>
          <a:p>
            <a:r>
              <a:rPr lang="zh-CN" altLang="zh-CN" dirty="0"/>
              <a:t>例如：</a:t>
            </a:r>
          </a:p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）、同时下载多个电影</a:t>
            </a:r>
          </a:p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）、同时与多人聊天</a:t>
            </a:r>
          </a:p>
          <a:p>
            <a:endParaRPr lang="zh-CN" altLang="en-US" dirty="0"/>
          </a:p>
          <a:p>
            <a:r>
              <a:rPr lang="zh-CN" altLang="en-US" dirty="0"/>
              <a:t>并行：就是两个任务同时运行(多个CPU)</a:t>
            </a:r>
          </a:p>
          <a:p>
            <a:r>
              <a:rPr lang="zh-CN" altLang="en-US" dirty="0"/>
              <a:t>并发：是指两个任务同时请求运行，而处理器一次只能接受一个任务，就会把两个任务安排轮流执行，由于CPU时间片运行时间较短,就会感觉两个任务在同时执行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2、线程的基本使用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en-US" b="1" dirty="0"/>
              <a:t>线程实现的两种方式</a:t>
            </a:r>
            <a:endParaRPr lang="en-US" altLang="zh-CN" b="1" dirty="0"/>
          </a:p>
          <a:p>
            <a:r>
              <a:rPr lang="zh-CN" altLang="en-US" dirty="0"/>
              <a:t>在</a:t>
            </a:r>
            <a:r>
              <a:rPr lang="en-US" altLang="zh-CN" dirty="0"/>
              <a:t>Java</a:t>
            </a:r>
            <a:r>
              <a:rPr lang="zh-CN" altLang="en-US" dirty="0"/>
              <a:t>中如果要想实现多线程的操作，有两种实现方法：</a:t>
            </a:r>
            <a:r>
              <a:rPr lang="en-US" dirty="0"/>
              <a:t>	</a:t>
            </a:r>
          </a:p>
          <a:p>
            <a:r>
              <a:rPr lang="zh-CN" altLang="en-US" b="1" dirty="0"/>
              <a:t>（</a:t>
            </a:r>
            <a:r>
              <a:rPr lang="en-US" altLang="zh-CN" b="1" dirty="0"/>
              <a:t>1</a:t>
            </a:r>
            <a:r>
              <a:rPr lang="zh-CN" altLang="en-US" b="1" dirty="0"/>
              <a:t>）一种是继承</a:t>
            </a:r>
            <a:r>
              <a:rPr lang="en-US" altLang="zh-CN" b="1" dirty="0"/>
              <a:t>Thread</a:t>
            </a:r>
            <a:r>
              <a:rPr lang="zh-CN" altLang="en-US" b="1" dirty="0"/>
              <a:t>类</a:t>
            </a:r>
          </a:p>
          <a:p>
            <a:r>
              <a:rPr lang="en-US" altLang="zh-CN" dirty="0"/>
              <a:t>class MyThread extends Thread{</a:t>
            </a:r>
          </a:p>
          <a:p>
            <a:r>
              <a:rPr lang="en-US" altLang="zh-CN" dirty="0"/>
              <a:t>	public void run(){</a:t>
            </a:r>
          </a:p>
          <a:p>
            <a:r>
              <a:rPr lang="en-US" altLang="zh-CN" dirty="0"/>
              <a:t>		//</a:t>
            </a:r>
            <a:r>
              <a:rPr lang="zh-CN" altLang="zh-CN" dirty="0"/>
              <a:t>逻辑处理</a:t>
            </a:r>
          </a:p>
          <a:p>
            <a:r>
              <a:rPr lang="en-US" altLang="zh-CN" dirty="0"/>
              <a:t>	}</a:t>
            </a:r>
          </a:p>
          <a:p>
            <a:r>
              <a:rPr lang="en-US" altLang="zh-CN" dirty="0"/>
              <a:t>}</a:t>
            </a:r>
          </a:p>
          <a:p>
            <a:r>
              <a:rPr lang="en-US" altLang="zh-CN" dirty="0"/>
              <a:t>MyThread mt = new MyThread();  </a:t>
            </a:r>
          </a:p>
          <a:p>
            <a:r>
              <a:rPr lang="en-US" altLang="zh-CN" dirty="0"/>
              <a:t>mt.start();</a:t>
            </a:r>
          </a:p>
          <a:p>
            <a:endParaRPr lang="zh-CN" altLang="en-US" dirty="0"/>
          </a:p>
          <a:p>
            <a:r>
              <a:rPr lang="zh-CN" altLang="en-US" b="1" dirty="0"/>
              <a:t>（</a:t>
            </a:r>
            <a:r>
              <a:rPr lang="en-US" altLang="zh-CN" b="1" dirty="0"/>
              <a:t>2</a:t>
            </a:r>
            <a:r>
              <a:rPr lang="zh-CN" altLang="en-US" b="1" dirty="0"/>
              <a:t>）另外一种是实现</a:t>
            </a:r>
            <a:r>
              <a:rPr lang="en-US" altLang="zh-CN" b="1" dirty="0"/>
              <a:t>Runnable</a:t>
            </a:r>
            <a:r>
              <a:rPr lang="zh-CN" altLang="en-US" b="1" dirty="0"/>
              <a:t>接口</a:t>
            </a:r>
          </a:p>
          <a:p>
            <a:r>
              <a:rPr lang="en-US" altLang="zh-CN" dirty="0"/>
              <a:t>class MyRunnable implements Runnable{</a:t>
            </a:r>
          </a:p>
          <a:p>
            <a:r>
              <a:rPr lang="en-US" altLang="zh-CN" dirty="0"/>
              <a:t>	public void run(){</a:t>
            </a:r>
          </a:p>
          <a:p>
            <a:r>
              <a:rPr lang="en-US" altLang="zh-CN" dirty="0"/>
              <a:t>		//</a:t>
            </a:r>
            <a:r>
              <a:rPr lang="zh-CN" altLang="en-US" dirty="0"/>
              <a:t>逻辑处理</a:t>
            </a:r>
          </a:p>
          <a:p>
            <a:r>
              <a:rPr lang="en-US" altLang="zh-CN" dirty="0"/>
              <a:t>	}</a:t>
            </a:r>
          </a:p>
          <a:p>
            <a:r>
              <a:rPr lang="en-US" altLang="zh-CN" dirty="0"/>
              <a:t>}</a:t>
            </a:r>
          </a:p>
          <a:p>
            <a:r>
              <a:rPr lang="en-US" altLang="zh-CN" dirty="0"/>
              <a:t>MyRunnable mr = new MyRunnable();</a:t>
            </a:r>
          </a:p>
          <a:p>
            <a:r>
              <a:rPr lang="en-US" altLang="zh-CN" dirty="0"/>
              <a:t>Thread t = new Thread(mr);</a:t>
            </a:r>
          </a:p>
          <a:p>
            <a:r>
              <a:rPr lang="en-US" altLang="zh-CN" dirty="0"/>
              <a:t>t.start();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sym typeface="+mn-ea"/>
              </a:rPr>
              <a:t>3、线程休眠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zh-CN" altLang="en-US" dirty="0"/>
              <a:t>public static void sleep(long millis)</a:t>
            </a:r>
          </a:p>
          <a:p>
            <a:r>
              <a:rPr lang="zh-CN" altLang="en-US" dirty="0"/>
              <a:t>                  throws InterruptedException使当前正在执行的线程以指定的毫秒数暂停（暂时停止执行），释放</a:t>
            </a:r>
            <a:r>
              <a:rPr lang="en-US" altLang="zh-CN" dirty="0"/>
              <a:t>CPU</a:t>
            </a:r>
            <a:r>
              <a:rPr lang="zh-CN" altLang="en-US" dirty="0"/>
              <a:t>的时间片，具体取决于系统定时器和调度程序的精度和准确性。 线程不会丢失任何显示器的所有权。 </a:t>
            </a:r>
          </a:p>
          <a:p>
            <a:r>
              <a:rPr lang="zh-CN" altLang="en-US" dirty="0"/>
              <a:t>参数 </a:t>
            </a:r>
          </a:p>
          <a:p>
            <a:r>
              <a:rPr lang="zh-CN" altLang="en-US" dirty="0"/>
              <a:t>millis - 以毫秒为单位的睡眠时间长度 </a:t>
            </a:r>
          </a:p>
          <a:p>
            <a:r>
              <a:rPr lang="zh-CN" altLang="en-US" dirty="0"/>
              <a:t>异常 </a:t>
            </a:r>
          </a:p>
          <a:p>
            <a:r>
              <a:rPr lang="zh-CN" altLang="en-US" dirty="0"/>
              <a:t>IllegalArgumentException - 如果 millis值为负数 </a:t>
            </a:r>
          </a:p>
          <a:p>
            <a:r>
              <a:rPr lang="zh-CN" altLang="en-US" dirty="0"/>
              <a:t>InterruptedException - 如果任何线程中断当前线程。 当抛出此异常时，当前线程的中断状态将被清除。 </a:t>
            </a:r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public static void sleep(long millis,int nanos)throws InterruptedException  毫秒，纳秒</a:t>
            </a:r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en-US" altLang="zh-CN" dirty="0">
                <a:sym typeface="+mn-ea"/>
              </a:rPr>
              <a:t>static Thread currentThread()  返回对当前正在执行的线程对象的引用。</a:t>
            </a:r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sym typeface="+mn-ea"/>
              </a:rPr>
              <a:t>4、join与中断线程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r>
              <a:rPr lang="zh-CN" altLang="en-US" b="1" dirty="0"/>
              <a:t>public final void join() throws InterruptedException</a:t>
            </a:r>
          </a:p>
          <a:p>
            <a:r>
              <a:rPr lang="zh-CN" altLang="en-US" dirty="0"/>
              <a:t>等待这个线程死亡。 </a:t>
            </a:r>
          </a:p>
          <a:p>
            <a:r>
              <a:rPr lang="zh-CN" altLang="en-US" dirty="0"/>
              <a:t>调用此方法的行为方式与调用完全相同 </a:t>
            </a:r>
          </a:p>
          <a:p>
            <a:r>
              <a:rPr lang="zh-CN" altLang="en-US" dirty="0"/>
              <a:t>join (0) </a:t>
            </a:r>
          </a:p>
          <a:p>
            <a:endParaRPr lang="zh-CN" altLang="en-US" dirty="0"/>
          </a:p>
          <a:p>
            <a:r>
              <a:rPr lang="zh-CN" altLang="en-US" dirty="0"/>
              <a:t>异常 InterruptedException - 如果任何线程中断当前线程。 当抛出此异常时，当前线程的中断状态将被清除。</a:t>
            </a:r>
          </a:p>
          <a:p>
            <a:endParaRPr lang="zh-CN" altLang="en-US" dirty="0"/>
          </a:p>
          <a:p>
            <a:r>
              <a:rPr lang="zh-CN" altLang="en-US" b="1" dirty="0"/>
              <a:t>public void interrupt()</a:t>
            </a:r>
          </a:p>
          <a:p>
            <a:r>
              <a:rPr lang="zh-CN" altLang="en-US" dirty="0"/>
              <a:t>中断这个线程。 </a:t>
            </a:r>
          </a:p>
          <a:p>
            <a:r>
              <a:rPr lang="zh-CN" altLang="en-US" dirty="0"/>
              <a:t>除非当前线程中断自身，这是始终允许的</a:t>
            </a:r>
          </a:p>
          <a:p>
            <a:endParaRPr lang="zh-CN" altLang="en-US" dirty="0"/>
          </a:p>
          <a:p>
            <a:r>
              <a:rPr lang="zh-CN" altLang="en-US" b="1" dirty="0"/>
              <a:t>public static boolean interrupted()</a:t>
            </a:r>
          </a:p>
          <a:p>
            <a:r>
              <a:rPr lang="zh-CN" altLang="en-US" dirty="0"/>
              <a:t>测试当前线程是否中断。 该方法可以清除线程的中断状态 。 换句话说，如果这个方法被连续调用两次，那么第二个调用将返回false（除非当前线程再次中断，在第一个调用已经清除其中断状态之后，在第二个调用之前已经检查过）。 </a:t>
            </a:r>
          </a:p>
          <a:p>
            <a:r>
              <a:rPr lang="zh-CN" altLang="en-US" dirty="0"/>
              <a:t>忽略线程中断，因为线程在中断时不存在将被该方法返回false所反映。 </a:t>
            </a:r>
          </a:p>
          <a:p>
            <a:endParaRPr lang="zh-CN" altLang="en-US" dirty="0"/>
          </a:p>
          <a:p>
            <a:r>
              <a:rPr lang="zh-CN" altLang="zh-CN" b="1" dirty="0"/>
              <a:t>自定义标记中断线程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sym typeface="+mn-ea"/>
              </a:rPr>
              <a:t>5、守护线程与yield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zh-CN" altLang="en-US" b="1" dirty="0"/>
              <a:t>public final void setDaemon(boolean on)</a:t>
            </a:r>
          </a:p>
          <a:p>
            <a:r>
              <a:rPr lang="zh-CN" altLang="en-US" dirty="0"/>
              <a:t>将此线程标记为daemon线程或用户线程。 当运行的唯一线程都是守护进程线程时，Java虚拟机将退出。 </a:t>
            </a:r>
          </a:p>
          <a:p>
            <a:endParaRPr lang="zh-CN" altLang="en-US" dirty="0"/>
          </a:p>
          <a:p>
            <a:r>
              <a:rPr lang="zh-CN" altLang="en-US" b="1" dirty="0"/>
              <a:t>public final boolean isDaemon()</a:t>
            </a:r>
          </a:p>
          <a:p>
            <a:r>
              <a:rPr lang="zh-CN" altLang="en-US" dirty="0"/>
              <a:t>测试这个线程是否是守护线程。 </a:t>
            </a:r>
          </a:p>
          <a:p>
            <a:endParaRPr lang="zh-CN" altLang="en-US" dirty="0"/>
          </a:p>
          <a:p>
            <a:r>
              <a:rPr lang="en-US" altLang="zh-CN" b="1" dirty="0">
                <a:sym typeface="+mn-ea"/>
              </a:rPr>
              <a:t>public static void yield()</a:t>
            </a:r>
          </a:p>
          <a:p>
            <a:r>
              <a:rPr lang="zh-CN" altLang="en-US" dirty="0">
                <a:sym typeface="+mn-ea"/>
              </a:rPr>
              <a:t>暂停当前正在执行的线程对象，并执行其他线程。（了解）</a:t>
            </a:r>
            <a:endParaRPr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sym typeface="+mn-ea"/>
              </a:rPr>
              <a:t>6、其它方法与优先级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altLang="zh-CN" dirty="0">
                <a:sym typeface="+mn-ea"/>
              </a:rPr>
              <a:t>long getId() </a:t>
            </a:r>
            <a:br>
              <a:rPr lang="en-US" altLang="zh-CN" dirty="0">
                <a:sym typeface="+mn-ea"/>
              </a:rPr>
            </a:br>
            <a:r>
              <a:rPr lang="en-US" altLang="zh-CN" dirty="0">
                <a:sym typeface="+mn-ea"/>
              </a:rPr>
              <a:t>          返回该线程的标识符。  </a:t>
            </a:r>
          </a:p>
          <a:p>
            <a:r>
              <a:rPr lang="en-US" altLang="zh-CN" dirty="0">
                <a:sym typeface="+mn-ea"/>
              </a:rPr>
              <a:t>String getName() </a:t>
            </a:r>
            <a:br>
              <a:rPr lang="en-US" altLang="zh-CN" dirty="0">
                <a:sym typeface="+mn-ea"/>
              </a:rPr>
            </a:br>
            <a:r>
              <a:rPr lang="en-US" altLang="zh-CN" dirty="0">
                <a:sym typeface="+mn-ea"/>
              </a:rPr>
              <a:t>          返回该线程的名称。</a:t>
            </a:r>
          </a:p>
          <a:p>
            <a:r>
              <a:rPr lang="en-US" altLang="zh-CN" dirty="0">
                <a:sym typeface="+mn-ea"/>
              </a:rPr>
              <a:t>void setName(String name) </a:t>
            </a:r>
            <a:br>
              <a:rPr lang="en-US" altLang="zh-CN" dirty="0">
                <a:sym typeface="+mn-ea"/>
              </a:rPr>
            </a:br>
            <a:r>
              <a:rPr lang="en-US" altLang="zh-CN" dirty="0">
                <a:sym typeface="+mn-ea"/>
              </a:rPr>
              <a:t>          改变线程名称，使之与参数 name 相同。</a:t>
            </a:r>
          </a:p>
          <a:p>
            <a:r>
              <a:rPr lang="en-US" altLang="zh-CN" dirty="0">
                <a:sym typeface="+mn-ea"/>
              </a:rPr>
              <a:t>boolean isAlive() </a:t>
            </a:r>
            <a:br>
              <a:rPr lang="en-US" altLang="zh-CN" dirty="0">
                <a:sym typeface="+mn-ea"/>
              </a:rPr>
            </a:br>
            <a:r>
              <a:rPr lang="en-US" altLang="zh-CN" dirty="0">
                <a:sym typeface="+mn-ea"/>
              </a:rPr>
              <a:t>          测试线程是否处于活动状态。</a:t>
            </a:r>
          </a:p>
          <a:p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void setPriority(int newPriority) </a:t>
            </a:r>
            <a:br>
              <a:rPr lang="en-US" altLang="zh-CN" dirty="0">
                <a:sym typeface="+mn-ea"/>
              </a:rPr>
            </a:br>
            <a:r>
              <a:rPr lang="en-US" altLang="zh-CN" dirty="0">
                <a:sym typeface="+mn-ea"/>
              </a:rPr>
              <a:t>          </a:t>
            </a:r>
            <a:r>
              <a:rPr lang="zh-CN" altLang="en-US" dirty="0">
                <a:sym typeface="+mn-ea"/>
              </a:rPr>
              <a:t>更改线程的优先级。</a:t>
            </a:r>
            <a:endParaRPr lang="zh-CN" altLang="en-US" dirty="0"/>
          </a:p>
          <a:p>
            <a:r>
              <a:rPr lang="en-US" altLang="zh-CN" dirty="0">
                <a:sym typeface="+mn-ea"/>
              </a:rPr>
              <a:t>static </a:t>
            </a:r>
            <a:r>
              <a:rPr lang="en-US" altLang="zh-CN" dirty="0" err="1">
                <a:sym typeface="+mn-ea"/>
              </a:rPr>
              <a:t>int</a:t>
            </a:r>
            <a:r>
              <a:rPr lang="en-US" altLang="zh-CN" dirty="0">
                <a:sym typeface="+mn-ea"/>
              </a:rPr>
              <a:t> MAX_PRIORITY </a:t>
            </a:r>
            <a:br>
              <a:rPr lang="en-US" altLang="zh-CN" dirty="0">
                <a:sym typeface="+mn-ea"/>
              </a:rPr>
            </a:br>
            <a:r>
              <a:rPr lang="en-US" altLang="zh-CN" dirty="0">
                <a:sym typeface="+mn-ea"/>
              </a:rPr>
              <a:t>          </a:t>
            </a:r>
            <a:r>
              <a:rPr lang="zh-CN" altLang="en-US" dirty="0">
                <a:sym typeface="+mn-ea"/>
              </a:rPr>
              <a:t>线程可以具有的最高优先级。 </a:t>
            </a:r>
            <a:endParaRPr lang="zh-CN" altLang="en-US" dirty="0"/>
          </a:p>
          <a:p>
            <a:r>
              <a:rPr lang="en-US" altLang="zh-CN" dirty="0">
                <a:sym typeface="+mn-ea"/>
              </a:rPr>
              <a:t>static </a:t>
            </a:r>
            <a:r>
              <a:rPr lang="en-US" altLang="zh-CN" dirty="0" err="1">
                <a:sym typeface="+mn-ea"/>
              </a:rPr>
              <a:t>int</a:t>
            </a:r>
            <a:r>
              <a:rPr lang="en-US" altLang="zh-CN" dirty="0">
                <a:sym typeface="+mn-ea"/>
              </a:rPr>
              <a:t> MIN_PRIORITY </a:t>
            </a:r>
            <a:br>
              <a:rPr lang="en-US" altLang="zh-CN" dirty="0">
                <a:sym typeface="+mn-ea"/>
              </a:rPr>
            </a:br>
            <a:r>
              <a:rPr lang="en-US" altLang="zh-CN" dirty="0">
                <a:sym typeface="+mn-ea"/>
              </a:rPr>
              <a:t>          </a:t>
            </a:r>
            <a:r>
              <a:rPr lang="zh-CN" altLang="en-US" dirty="0">
                <a:sym typeface="+mn-ea"/>
              </a:rPr>
              <a:t>线程可以具有的最低优先级。 </a:t>
            </a:r>
            <a:endParaRPr lang="zh-CN" altLang="en-US" dirty="0"/>
          </a:p>
          <a:p>
            <a:r>
              <a:rPr lang="en-US" altLang="zh-CN" dirty="0">
                <a:sym typeface="+mn-ea"/>
              </a:rPr>
              <a:t>static </a:t>
            </a:r>
            <a:r>
              <a:rPr lang="en-US" altLang="zh-CN" dirty="0" err="1">
                <a:sym typeface="+mn-ea"/>
              </a:rPr>
              <a:t>int</a:t>
            </a:r>
            <a:r>
              <a:rPr lang="en-US" altLang="zh-CN" dirty="0">
                <a:sym typeface="+mn-ea"/>
              </a:rPr>
              <a:t> NORM_PRIORITY </a:t>
            </a:r>
            <a:br>
              <a:rPr lang="en-US" altLang="zh-CN" dirty="0">
                <a:sym typeface="+mn-ea"/>
              </a:rPr>
            </a:br>
            <a:r>
              <a:rPr lang="en-US" altLang="zh-CN" dirty="0">
                <a:sym typeface="+mn-ea"/>
              </a:rPr>
              <a:t>          </a:t>
            </a:r>
            <a:r>
              <a:rPr lang="zh-CN" altLang="en-US" dirty="0">
                <a:sym typeface="+mn-ea"/>
              </a:rPr>
              <a:t>分配给线程的默认优先级。</a:t>
            </a:r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codingk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01章 Java开发入门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codingke</Template>
  <TotalTime>1538</TotalTime>
  <Words>1623</Words>
  <Application>Microsoft Macintosh PowerPoint</Application>
  <PresentationFormat>自定义</PresentationFormat>
  <Paragraphs>182</Paragraphs>
  <Slides>20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方正舒体</vt:lpstr>
      <vt:lpstr>黑体</vt:lpstr>
      <vt:lpstr>宋体</vt:lpstr>
      <vt:lpstr>微软雅黑</vt:lpstr>
      <vt:lpstr>Arial</vt:lpstr>
      <vt:lpstr>Calibri</vt:lpstr>
      <vt:lpstr>1_codingke</vt:lpstr>
      <vt:lpstr>第01章 Java开发入门</vt:lpstr>
      <vt:lpstr>第10章：多线程与并发</vt:lpstr>
      <vt:lpstr>课程大纲</vt:lpstr>
      <vt:lpstr>1、进程与线程</vt:lpstr>
      <vt:lpstr>1、进程与线程</vt:lpstr>
      <vt:lpstr>2、线程的基本使用</vt:lpstr>
      <vt:lpstr>3、线程休眠</vt:lpstr>
      <vt:lpstr>4、join与中断线程</vt:lpstr>
      <vt:lpstr>5、守护线程与yield</vt:lpstr>
      <vt:lpstr>6、其它方法与优先级</vt:lpstr>
      <vt:lpstr>7、线程同步</vt:lpstr>
      <vt:lpstr>7、线程同步</vt:lpstr>
      <vt:lpstr>8、死锁</vt:lpstr>
      <vt:lpstr>9、生产者与消费者应用案例</vt:lpstr>
      <vt:lpstr>10、线程生命周期</vt:lpstr>
      <vt:lpstr>11、线程池</vt:lpstr>
      <vt:lpstr>11、线程池</vt:lpstr>
      <vt:lpstr>11、线程池</vt:lpstr>
      <vt:lpstr>11、线程池</vt:lpstr>
      <vt:lpstr>总结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Windows 用户</dc:creator>
  <cp:lastModifiedBy>li defeng</cp:lastModifiedBy>
  <cp:revision>93</cp:revision>
  <dcterms:created xsi:type="dcterms:W3CDTF">2014-03-25T02:54:00Z</dcterms:created>
  <dcterms:modified xsi:type="dcterms:W3CDTF">2019-10-08T12:02:11Z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2052-10.1.0.6391</vt:lpwstr>
  </property>
</Properties>
</file>

<file path=docProps/thumbnail.jpeg>
</file>